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7" r:id="rId3"/>
    <p:sldId id="270" r:id="rId4"/>
    <p:sldId id="271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69" r:id="rId15"/>
    <p:sldId id="268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sz="2400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sz="2400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</p:grpSp>
      <p:sp>
        <p:nvSpPr>
          <p:cNvPr id="337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sr-Latn-CS" noProof="0" smtClean="0"/>
              <a:t>Click to edit Master title style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pPr lvl="0"/>
            <a:r>
              <a:rPr lang="sr-Latn-CS" noProof="0" smtClean="0"/>
              <a:t>Click to edit Master subtitle style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 smtClean="0"/>
            </a:lvl1pPr>
          </a:lstStyle>
          <a:p>
            <a:pPr>
              <a:defRPr/>
            </a:pPr>
            <a:fld id="{886CA1A7-FD58-4447-B58E-DB9A552B842C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831618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285F9-8AD2-4171-95A6-6FEAF2DEBCA5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088150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E3C82-E6C1-4292-B966-456C5CD57913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31974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5F149-0B22-452E-9DBA-63B70F9B7312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41272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CE1C0-2C96-4D72-BDA5-8D6435A383D8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432034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B7C8A-5638-469F-81E2-2DF60345B77F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77101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7C204-86AE-445E-A1EA-B70687E52446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870176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1CE23-5A82-4C38-82BC-F2880827F7EF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78844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9C6A6-EED3-4E0E-AEDD-A679BEFD2531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4055595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FB031-9498-4B5B-B1B2-001F0E6DBBE4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202963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37E5A-7B0F-4D87-A652-6CC921FB9146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285491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fld id="{BDEAFC78-2DC3-4BF3-8CC7-AFB051D5C23F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03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INTELIGENCIJA</a:t>
            </a:r>
            <a:endParaRPr lang="sr-Latn-C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z="4000" smtClean="0"/>
              <a:t>Gardnerov model</a:t>
            </a:r>
            <a:br>
              <a:rPr lang="sl-SI" sz="4000" smtClean="0"/>
            </a:br>
            <a:r>
              <a:rPr lang="sl-SI" sz="3200" smtClean="0"/>
              <a:t>Multiple inteligencije</a:t>
            </a:r>
            <a:endParaRPr lang="sr-Latn-CS" sz="3200" smtClean="0"/>
          </a:p>
        </p:txBody>
      </p:sp>
      <p:graphicFrame>
        <p:nvGraphicFramePr>
          <p:cNvPr id="10289" name="Group 49"/>
          <p:cNvGraphicFramePr>
            <a:graphicFrameLocks noGrp="1"/>
          </p:cNvGraphicFramePr>
          <p:nvPr/>
        </p:nvGraphicFramePr>
        <p:xfrm>
          <a:off x="228600" y="1828800"/>
          <a:ext cx="8686800" cy="4643439"/>
        </p:xfrm>
        <a:graphic>
          <a:graphicData uri="http://schemas.openxmlformats.org/drawingml/2006/table">
            <a:tbl>
              <a:tblPr/>
              <a:tblGrid>
                <a:gridCol w="2817813"/>
                <a:gridCol w="5868987"/>
              </a:tblGrid>
              <a:tr h="508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Tip inteligencije</a:t>
                      </a:r>
                      <a:endParaRPr kumimoji="0" lang="sr-Latn-C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Zadaci u kojima se ispoljava</a:t>
                      </a:r>
                      <a:endParaRPr kumimoji="0" lang="sr-Latn-C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Lingvistička i.</a:t>
                      </a:r>
                      <a:endParaRPr kumimoji="0" lang="sr-Latn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Razumevanje pojmova, čitanje, pisanje tekstova</a:t>
                      </a:r>
                      <a:endParaRPr kumimoji="0" lang="sr-Latn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Logičko-matematička i. </a:t>
                      </a:r>
                      <a:endParaRPr kumimoji="0" lang="sr-Latn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Matematički problemi, logičko zaključivanje</a:t>
                      </a:r>
                      <a:endParaRPr kumimoji="0" lang="sr-Latn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Spacijalna i. </a:t>
                      </a:r>
                      <a:endParaRPr kumimoji="0" lang="sr-Latn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Tumačenje mapa, pakovanje stvari, snalaženje u prostoru</a:t>
                      </a:r>
                      <a:endParaRPr kumimoji="0" lang="sr-Latn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Muzička i.</a:t>
                      </a:r>
                      <a:endParaRPr kumimoji="0" lang="sr-Latn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Pevanje, komponovanje, sviranje instrumenta, procena muzičkog dela</a:t>
                      </a:r>
                      <a:endParaRPr kumimoji="0" lang="sr-Latn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Telesno-kinestetička i. </a:t>
                      </a:r>
                      <a:endParaRPr kumimoji="0" lang="sr-Latn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Plesanje, igranje košarke, izvođenje gimnastičkih figura</a:t>
                      </a:r>
                      <a:endParaRPr kumimoji="0" lang="sr-Latn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Interpersonalna i. </a:t>
                      </a:r>
                      <a:endParaRPr kumimoji="0" lang="sr-Latn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Razumevanje ponašanja, emocija, motiva </a:t>
                      </a:r>
                      <a:endParaRPr kumimoji="0" lang="sr-Latn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Intrapersonalna i.</a:t>
                      </a:r>
                      <a:endParaRPr kumimoji="0" lang="sr-Latn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Razumevanje sebe – ko smo, kako se možemo promeniti</a:t>
                      </a:r>
                      <a:endParaRPr kumimoji="0" lang="sr-Latn-C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077200" cy="914400"/>
          </a:xfrm>
        </p:spPr>
        <p:txBody>
          <a:bodyPr/>
          <a:lstStyle/>
          <a:p>
            <a:pPr eaLnBrk="1" hangingPunct="1"/>
            <a:r>
              <a:rPr lang="sl-SI" sz="4000" smtClean="0"/>
              <a:t>Udeo nasleđa i sredine u razvoju inteligencije</a:t>
            </a:r>
            <a:endParaRPr lang="sr-Latn-CS" sz="40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79675"/>
            <a:ext cx="8229600" cy="36512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smtClean="0"/>
              <a:t>Studije</a:t>
            </a:r>
          </a:p>
          <a:p>
            <a:pPr lvl="1" eaLnBrk="1" hangingPunct="1">
              <a:lnSpc>
                <a:spcPct val="90000"/>
              </a:lnSpc>
            </a:pPr>
            <a:r>
              <a:rPr lang="sl-SI" smtClean="0"/>
              <a:t>Razdvojeni jednojajčani blizanci</a:t>
            </a:r>
          </a:p>
          <a:p>
            <a:pPr lvl="1" eaLnBrk="1" hangingPunct="1">
              <a:lnSpc>
                <a:spcPct val="90000"/>
              </a:lnSpc>
            </a:pPr>
            <a:r>
              <a:rPr lang="sl-SI" smtClean="0"/>
              <a:t>Poređenje blizanaca; usvojene dece i roditelja</a:t>
            </a:r>
          </a:p>
          <a:p>
            <a:pPr lvl="1" eaLnBrk="1" hangingPunct="1">
              <a:lnSpc>
                <a:spcPct val="90000"/>
              </a:lnSpc>
            </a:pPr>
            <a:endParaRPr lang="sl-SI" smtClean="0"/>
          </a:p>
          <a:p>
            <a:pPr eaLnBrk="1" hangingPunct="1">
              <a:lnSpc>
                <a:spcPct val="90000"/>
              </a:lnSpc>
            </a:pPr>
            <a:r>
              <a:rPr lang="sl-SI" smtClean="0"/>
              <a:t>Značaj stimulativne sredine</a:t>
            </a:r>
          </a:p>
          <a:p>
            <a:pPr lvl="1" eaLnBrk="1" hangingPunct="1">
              <a:lnSpc>
                <a:spcPct val="90000"/>
              </a:lnSpc>
            </a:pPr>
            <a:r>
              <a:rPr lang="sl-SI" smtClean="0"/>
              <a:t>Istraživanja na životinjama</a:t>
            </a:r>
          </a:p>
          <a:p>
            <a:pPr lvl="1" eaLnBrk="1" hangingPunct="1">
              <a:lnSpc>
                <a:spcPct val="90000"/>
              </a:lnSpc>
            </a:pPr>
            <a:r>
              <a:rPr lang="sl-SI" smtClean="0"/>
              <a:t>Istraživanja na ljudima</a:t>
            </a:r>
            <a:endParaRPr lang="sr-Latn-C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838200"/>
          </a:xfrm>
        </p:spPr>
        <p:txBody>
          <a:bodyPr/>
          <a:lstStyle/>
          <a:p>
            <a:pPr eaLnBrk="1" hangingPunct="1"/>
            <a:r>
              <a:rPr lang="sl-SI" sz="4000" smtClean="0"/>
              <a:t>Upotreba testova inteligencije i ograničenja</a:t>
            </a:r>
            <a:endParaRPr lang="sr-Latn-CS" sz="40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17725"/>
            <a:ext cx="8229600" cy="4013200"/>
          </a:xfrm>
        </p:spPr>
        <p:txBody>
          <a:bodyPr/>
          <a:lstStyle/>
          <a:p>
            <a:pPr eaLnBrk="1" hangingPunct="1"/>
            <a:r>
              <a:rPr lang="sl-SI" sz="2800" smtClean="0"/>
              <a:t>Previđanje uspeha u školovanju, na radu</a:t>
            </a:r>
          </a:p>
          <a:p>
            <a:pPr eaLnBrk="1" hangingPunct="1"/>
            <a:r>
              <a:rPr lang="sl-SI" sz="2800" smtClean="0"/>
              <a:t>Selekcija</a:t>
            </a:r>
          </a:p>
          <a:p>
            <a:pPr eaLnBrk="1" hangingPunct="1"/>
            <a:endParaRPr lang="sl-SI" sz="2800" smtClean="0"/>
          </a:p>
          <a:p>
            <a:pPr eaLnBrk="1" hangingPunct="1"/>
            <a:r>
              <a:rPr lang="sl-SI" sz="2800" smtClean="0"/>
              <a:t>Ograničenja:</a:t>
            </a:r>
          </a:p>
          <a:p>
            <a:pPr lvl="1" eaLnBrk="1" hangingPunct="1"/>
            <a:r>
              <a:rPr lang="sl-SI" sz="2400" smtClean="0"/>
              <a:t>Kulturna pristrasnost testova</a:t>
            </a:r>
          </a:p>
          <a:p>
            <a:pPr lvl="1" eaLnBrk="1" hangingPunct="1"/>
            <a:r>
              <a:rPr lang="sl-SI" sz="2400" smtClean="0"/>
              <a:t>Uticaj sadržaja zadataka</a:t>
            </a:r>
          </a:p>
          <a:p>
            <a:pPr lvl="1" eaLnBrk="1" hangingPunct="1"/>
            <a:r>
              <a:rPr lang="sl-SI" sz="2400" smtClean="0"/>
              <a:t>Uslovi ispitivanja</a:t>
            </a:r>
          </a:p>
          <a:p>
            <a:pPr lvl="1" eaLnBrk="1" hangingPunct="1"/>
            <a:r>
              <a:rPr lang="sl-SI" sz="2400" smtClean="0"/>
              <a:t>Interakcija sa osobinama ličnosti</a:t>
            </a:r>
          </a:p>
          <a:p>
            <a:pPr eaLnBrk="1" hangingPunct="1"/>
            <a:endParaRPr lang="sr-Latn-C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1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10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Opasnosti</a:t>
            </a:r>
            <a:endParaRPr lang="sr-Latn-C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90800"/>
            <a:ext cx="8229600" cy="3540125"/>
          </a:xfrm>
        </p:spPr>
        <p:txBody>
          <a:bodyPr/>
          <a:lstStyle/>
          <a:p>
            <a:pPr eaLnBrk="1" hangingPunct="1"/>
            <a:r>
              <a:rPr lang="sl-SI" smtClean="0"/>
              <a:t>Zloupotreba istraživačkih nalaza – neodgovorna interpretacija</a:t>
            </a:r>
          </a:p>
          <a:p>
            <a:pPr eaLnBrk="1" hangingPunct="1"/>
            <a:r>
              <a:rPr lang="sl-SI" smtClean="0"/>
              <a:t>Eugenika</a:t>
            </a:r>
            <a:endParaRPr lang="sr-Latn-C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inteligencija - genetika i sred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05000"/>
            <a:ext cx="7772400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990600"/>
          </a:xfrm>
        </p:spPr>
        <p:txBody>
          <a:bodyPr/>
          <a:lstStyle/>
          <a:p>
            <a:pPr eaLnBrk="1" hangingPunct="1"/>
            <a:r>
              <a:rPr lang="sl-SI" smtClean="0"/>
              <a:t>Rezime</a:t>
            </a:r>
            <a:r>
              <a:rPr lang="sl-SI" sz="4000" smtClean="0"/>
              <a:t/>
            </a:r>
            <a:br>
              <a:rPr lang="sl-SI" sz="4000" smtClean="0"/>
            </a:br>
            <a:endParaRPr lang="sr-Latn-CS" sz="32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382000" cy="4572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sl-SI" sz="2400" smtClean="0"/>
              <a:t>Zaključci koji proizlaze iz istraživanja o prirodi inteligencije, merenju individualnih i grupnih razlika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sl-SI" sz="2400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sr-Latn-CS" sz="2400" smtClean="0"/>
              <a:t>Inteligencija je opšta mentalna sposobnost koja uključuje, između ostalo, sposobnost da zaključujemo, planiramo, rešavamo probleme, razumemo složene ideje, učimo brzo i učimo iz iskustva. Ona se ogleda u sposobnosti razumevanja okruženja u kojem živimo, ne samo u rešavanju testovnih zadataka ili akademskom uspehu.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sr-Latn-CS" sz="2400" smtClean="0"/>
              <a:t>Tako definisana inteligencija se može meriti. Testovi inteligencije spadaju u tehnički (psihometrijski) najsavršenije psihološke merne instrumente. 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sr-Latn-C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153400" cy="914400"/>
          </a:xfrm>
        </p:spPr>
        <p:txBody>
          <a:bodyPr/>
          <a:lstStyle/>
          <a:p>
            <a:pPr eaLnBrk="1" hangingPunct="1"/>
            <a:r>
              <a:rPr lang="sl-SI" smtClean="0"/>
              <a:t>Rezime</a:t>
            </a:r>
            <a:r>
              <a:rPr lang="sl-SI" sz="4000" smtClean="0"/>
              <a:t/>
            </a:r>
            <a:br>
              <a:rPr lang="sl-SI" sz="4000" smtClean="0"/>
            </a:br>
            <a:endParaRPr lang="sr-Latn-CS" sz="320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73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3"/>
            </a:pPr>
            <a:r>
              <a:rPr lang="sr-Latn-CS" sz="2400" smtClean="0"/>
              <a:t>Ako bismo ljude razmestili, prema visini njihovog IQ, na kontinuumu, dobili bismo normalnu distibuciju (Gausovu krivu). Većina ljudi ima prosečne intelektualne sposobnosti (68% ima IQ između 85 i 115). Svega nekolicina se može smatrati nadarenim (oko 3% ima IQ preko 130). Otprilike isti procenat osoba može se smatrati mentalno nedovoljno razvijenim (sa IQ ispod 70).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3"/>
            </a:pPr>
            <a:r>
              <a:rPr lang="sr-Latn-CS" sz="2400" smtClean="0"/>
              <a:t>Nervni procesi koji stoje u osnovi inteligencije još se ne razumeju u dovoljnoj meri. Neki od faktora koji se istražuju su: brzina prenošenja nervnih impulsa, metabolizam glukoze, električna aktivnost mozga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/>
          <a:lstStyle/>
          <a:p>
            <a:pPr eaLnBrk="1" hangingPunct="1"/>
            <a:r>
              <a:rPr lang="sl-SI" smtClean="0"/>
              <a:t>Rezime</a:t>
            </a:r>
            <a:endParaRPr lang="sr-Latn-CS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001000" cy="3886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5"/>
            </a:pPr>
            <a:r>
              <a:rPr lang="sl-SI" sz="2400" smtClean="0"/>
              <a:t>Prilikom testiranja inteligencije treba voditi računa o kulturnim specifičnostima. Unatoč naporima da se konstruiše, ne postoji test koji bi bio u potpunosti kulturno nepristrasan.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5"/>
            </a:pPr>
            <a:r>
              <a:rPr lang="sl-SI" sz="2400" smtClean="0"/>
              <a:t>U svim rasnim i etničkim grupama inteligencija je distribuirana normalno. Razlike u aritmetičkoj sredini distribucija grupa ne smemo tumačiti kao “manji” ili “veći” intelektualni kapacitet grupa: od uslova sredine (stimulacije, školovanja, vrednovanja sredine...) zavise razvoj i način ispoljavanja intelektualnih kapaciteta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5"/>
            </a:pPr>
            <a:endParaRPr lang="sr-Latn-C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/>
          <a:lstStyle/>
          <a:p>
            <a:pPr eaLnBrk="1" hangingPunct="1"/>
            <a:r>
              <a:rPr lang="sl-SI" smtClean="0"/>
              <a:t>Rezime</a:t>
            </a:r>
            <a:endParaRPr lang="sr-Latn-CS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73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7"/>
            </a:pPr>
            <a:r>
              <a:rPr lang="sl-SI" sz="2400" smtClean="0"/>
              <a:t>IQ je povezan sa uspehom u obrazovanju, profesiji, društvenom napredovanju... Visok IQ predstavlja prednost jer gotovo sve aktivnosti zahtevaju u određenoj meri planiranje, donošenje odluka i zaključivanje. Pa ipak, visok IQ nije garancija uspeha jer je uspeh u složenim aktivnostima višestruko determinisan. Na njega utiču, pored inteligencije i osobine ličnosti, posebni talenti, stavovi, fizičke sposobnosti, iskustvo...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7"/>
            </a:pPr>
            <a:r>
              <a:rPr lang="sl-SI" sz="2400" smtClean="0"/>
              <a:t>Praktična prednost visoke inteligencije dolazi do izražaja u složenim (novim, nejasnim, promenljivim, izazovnim...) situacijama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7"/>
            </a:pPr>
            <a:endParaRPr lang="sr-Latn-C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/>
          <a:lstStyle/>
          <a:p>
            <a:pPr eaLnBrk="1" hangingPunct="1"/>
            <a:r>
              <a:rPr lang="sl-SI" smtClean="0"/>
              <a:t>Rezime</a:t>
            </a:r>
            <a:endParaRPr lang="sr-Latn-CS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73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9"/>
            </a:pPr>
            <a:r>
              <a:rPr lang="sr-Latn-CS" sz="2400" smtClean="0"/>
              <a:t>Individualne razlike u inteligenciji posledica su razlika u nasleđu i sredinskih uticaja. Udeo nasleđa  se procenjuje na 0.4 do 0.8 (na skali od 0 do 1), što znači da genetika igra nešto veću ulogu od sredine, u formiranju individualnih razlika između pojedinaca.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9"/>
            </a:pPr>
            <a:r>
              <a:rPr lang="sl-SI" sz="2400" smtClean="0"/>
              <a:t>Nasleđeni intelektualni kapacitet razvija se i ispoljava u zavisnosti od stepena stimulacije sredine i u međuzavisnosti sa razvojem ostalih aspekata ličnosti. Tokom detinjstva se postepeno stabilizuje IQ pojedinca, i on se ne menja značajnije u odraslo doba.</a:t>
            </a:r>
            <a:endParaRPr lang="sr-Latn-C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5963"/>
            <a:ext cx="8077200" cy="960437"/>
          </a:xfrm>
        </p:spPr>
        <p:txBody>
          <a:bodyPr/>
          <a:lstStyle/>
          <a:p>
            <a:pPr eaLnBrk="1" hangingPunct="1"/>
            <a:r>
              <a:rPr lang="sl-SI" sz="4000" smtClean="0"/>
              <a:t>Istorijat izučavanja i merenja</a:t>
            </a:r>
            <a:br>
              <a:rPr lang="sl-SI" sz="4000" smtClean="0"/>
            </a:br>
            <a:r>
              <a:rPr lang="sl-SI" sz="3200" smtClean="0"/>
              <a:t>od MU do IQ</a:t>
            </a:r>
            <a:endParaRPr lang="sr-Latn-CS" sz="32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l-SI" sz="2400" smtClean="0"/>
              <a:t>Fransis Golton</a:t>
            </a:r>
            <a:r>
              <a:rPr lang="en-US" sz="2400" smtClean="0"/>
              <a:t> (1880-te)</a:t>
            </a:r>
            <a:endParaRPr lang="sl-SI" sz="2400" smtClean="0"/>
          </a:p>
          <a:p>
            <a:pPr eaLnBrk="1" hangingPunct="1">
              <a:lnSpc>
                <a:spcPct val="80000"/>
              </a:lnSpc>
            </a:pPr>
            <a:r>
              <a:rPr lang="sl-SI" sz="2400" smtClean="0"/>
              <a:t>Alfred Bine (1905)</a:t>
            </a:r>
          </a:p>
          <a:p>
            <a:pPr lvl="1" eaLnBrk="1" hangingPunct="1">
              <a:lnSpc>
                <a:spcPct val="80000"/>
              </a:lnSpc>
            </a:pPr>
            <a:r>
              <a:rPr lang="sl-SI" sz="2000" smtClean="0"/>
              <a:t>Procena inteligencije radi selekcije mentalno nedovoljno razvijene dece</a:t>
            </a:r>
          </a:p>
          <a:p>
            <a:pPr lvl="1" eaLnBrk="1" hangingPunct="1">
              <a:lnSpc>
                <a:spcPct val="80000"/>
              </a:lnSpc>
            </a:pPr>
            <a:r>
              <a:rPr lang="sl-SI" sz="2000" smtClean="0"/>
              <a:t>Mentalni uzrast (MU), ograničenje</a:t>
            </a:r>
          </a:p>
          <a:p>
            <a:pPr lvl="1" eaLnBrk="1" hangingPunct="1">
              <a:lnSpc>
                <a:spcPct val="80000"/>
              </a:lnSpc>
            </a:pPr>
            <a:r>
              <a:rPr lang="sl-SI" sz="2000" smtClean="0"/>
              <a:t>Bine-Simonova skala (BSS)</a:t>
            </a:r>
          </a:p>
          <a:p>
            <a:pPr eaLnBrk="1" hangingPunct="1">
              <a:lnSpc>
                <a:spcPct val="80000"/>
              </a:lnSpc>
            </a:pPr>
            <a:r>
              <a:rPr lang="sl-SI" sz="2400" smtClean="0"/>
              <a:t>Terman i Štern</a:t>
            </a:r>
          </a:p>
          <a:p>
            <a:pPr lvl="1" eaLnBrk="1" hangingPunct="1">
              <a:lnSpc>
                <a:spcPct val="80000"/>
              </a:lnSpc>
            </a:pPr>
            <a:r>
              <a:rPr lang="sl-SI" sz="2000" smtClean="0"/>
              <a:t>Štern (1922) – pojam količnika inteligencije (IQ = MU/KU x 100)</a:t>
            </a:r>
          </a:p>
          <a:p>
            <a:pPr lvl="1" eaLnBrk="1" hangingPunct="1">
              <a:lnSpc>
                <a:spcPct val="80000"/>
              </a:lnSpc>
            </a:pPr>
            <a:r>
              <a:rPr lang="sl-SI" sz="2000" smtClean="0"/>
              <a:t>Terman: adaptacija BSS, korištenje IQ umesto MU</a:t>
            </a:r>
          </a:p>
          <a:p>
            <a:pPr eaLnBrk="1" hangingPunct="1">
              <a:lnSpc>
                <a:spcPct val="80000"/>
              </a:lnSpc>
            </a:pPr>
            <a:r>
              <a:rPr lang="sl-SI" sz="2400" smtClean="0"/>
              <a:t>Veksler</a:t>
            </a:r>
          </a:p>
          <a:p>
            <a:pPr lvl="1" eaLnBrk="1" hangingPunct="1">
              <a:lnSpc>
                <a:spcPct val="80000"/>
              </a:lnSpc>
            </a:pPr>
            <a:r>
              <a:rPr lang="sl-SI" sz="2000" smtClean="0"/>
              <a:t>Procena inteligencije odraslih – WB skala </a:t>
            </a:r>
          </a:p>
          <a:p>
            <a:pPr lvl="1" eaLnBrk="1" hangingPunct="1">
              <a:lnSpc>
                <a:spcPct val="80000"/>
              </a:lnSpc>
            </a:pPr>
            <a:r>
              <a:rPr lang="sl-SI" sz="2000" smtClean="0"/>
              <a:t>IQ zasnovan na normalnoj distribuciji</a:t>
            </a:r>
          </a:p>
          <a:p>
            <a:pPr eaLnBrk="1" hangingPunct="1">
              <a:lnSpc>
                <a:spcPct val="80000"/>
              </a:lnSpc>
            </a:pPr>
            <a:endParaRPr lang="sr-Latn-C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10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100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Normalna distribucija i IQ</a:t>
            </a:r>
            <a:endParaRPr lang="sr-Latn-CS" smtClean="0"/>
          </a:p>
        </p:txBody>
      </p:sp>
      <p:pic>
        <p:nvPicPr>
          <p:cNvPr id="35849" name="Picture 9" descr="normal IQ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981200"/>
            <a:ext cx="5791200" cy="439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Normalna distribucija i IQ</a:t>
            </a:r>
            <a:endParaRPr lang="sr-Latn-CS" smtClean="0"/>
          </a:p>
        </p:txBody>
      </p:sp>
      <p:pic>
        <p:nvPicPr>
          <p:cNvPr id="37892" name="Picture 4" descr="normalna IQ i percentil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905000"/>
            <a:ext cx="431165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Shvatanja o strukturi inteligencije</a:t>
            </a:r>
            <a:endParaRPr lang="sr-Latn-C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3844925"/>
          </a:xfrm>
        </p:spPr>
        <p:txBody>
          <a:bodyPr/>
          <a:lstStyle/>
          <a:p>
            <a:pPr eaLnBrk="1" hangingPunct="1"/>
            <a:r>
              <a:rPr lang="sl-SI" smtClean="0"/>
              <a:t>Faktorski modeli</a:t>
            </a:r>
          </a:p>
          <a:p>
            <a:pPr lvl="1" eaLnBrk="1" hangingPunct="1"/>
            <a:r>
              <a:rPr lang="sl-SI" smtClean="0"/>
              <a:t>Spirman</a:t>
            </a:r>
          </a:p>
          <a:p>
            <a:pPr lvl="1" eaLnBrk="1" hangingPunct="1"/>
            <a:r>
              <a:rPr lang="sl-SI" smtClean="0"/>
              <a:t>Terston</a:t>
            </a:r>
          </a:p>
          <a:p>
            <a:pPr lvl="1" eaLnBrk="1" hangingPunct="1"/>
            <a:r>
              <a:rPr lang="sl-SI" smtClean="0"/>
              <a:t>Gilford</a:t>
            </a:r>
          </a:p>
          <a:p>
            <a:pPr lvl="1" eaLnBrk="1" hangingPunct="1"/>
            <a:r>
              <a:rPr lang="sl-SI" smtClean="0"/>
              <a:t>Katel</a:t>
            </a:r>
          </a:p>
          <a:p>
            <a:pPr eaLnBrk="1" hangingPunct="1"/>
            <a:r>
              <a:rPr lang="sl-SI" smtClean="0"/>
              <a:t>Sistemski modeli</a:t>
            </a:r>
          </a:p>
          <a:p>
            <a:pPr lvl="1" eaLnBrk="1" hangingPunct="1"/>
            <a:r>
              <a:rPr lang="sl-SI" smtClean="0"/>
              <a:t>Gardner</a:t>
            </a:r>
            <a:endParaRPr lang="sr-Latn-C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z="4000" smtClean="0"/>
              <a:t>Spirmanov model</a:t>
            </a:r>
            <a:br>
              <a:rPr lang="sl-SI" sz="4000" smtClean="0"/>
            </a:br>
            <a:r>
              <a:rPr lang="sl-SI" sz="3200" smtClean="0"/>
              <a:t>g faktor</a:t>
            </a:r>
            <a:endParaRPr lang="sr-Latn-CS" sz="40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229600" cy="1219200"/>
          </a:xfrm>
        </p:spPr>
        <p:txBody>
          <a:bodyPr/>
          <a:lstStyle/>
          <a:p>
            <a:pPr eaLnBrk="1" hangingPunct="1"/>
            <a:r>
              <a:rPr lang="sl-SI" smtClean="0"/>
              <a:t>FA: jedan opšti faktor (g) i veći broj specifičnih faktora (S)</a:t>
            </a:r>
          </a:p>
          <a:p>
            <a:pPr eaLnBrk="1" hangingPunct="1"/>
            <a:endParaRPr lang="sr-Latn-CS" smtClean="0"/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1371600" y="3581400"/>
            <a:ext cx="2667000" cy="2667000"/>
          </a:xfrm>
          <a:prstGeom prst="ellipse">
            <a:avLst/>
          </a:prstGeom>
          <a:gradFill rotWithShape="1">
            <a:gsLst>
              <a:gs pos="0">
                <a:srgbClr val="99CC00">
                  <a:alpha val="68999"/>
                </a:srgbClr>
              </a:gs>
              <a:gs pos="100000">
                <a:srgbClr val="475E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l-SI" sz="2400">
                <a:solidFill>
                  <a:schemeClr val="bg1"/>
                </a:solidFill>
                <a:latin typeface="Arial" charset="0"/>
              </a:rPr>
              <a:t>g</a:t>
            </a:r>
            <a:endParaRPr lang="sr-Latn-CS" sz="2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5410200" y="3810000"/>
            <a:ext cx="609600" cy="6096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sl-SI" sz="2400">
                <a:solidFill>
                  <a:schemeClr val="bg1"/>
                </a:solidFill>
                <a:latin typeface="Arial" charset="0"/>
              </a:rPr>
              <a:t>s</a:t>
            </a:r>
            <a:r>
              <a:rPr lang="sl-SI">
                <a:solidFill>
                  <a:schemeClr val="bg1"/>
                </a:solidFill>
                <a:latin typeface="Arial" charset="0"/>
              </a:rPr>
              <a:t>1</a:t>
            </a:r>
            <a:endParaRPr lang="sr-Latn-C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6172200" y="4876800"/>
            <a:ext cx="609600" cy="6096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5411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sl-SI" sz="2400">
                <a:solidFill>
                  <a:schemeClr val="bg1"/>
                </a:solidFill>
                <a:latin typeface="Arial" charset="0"/>
              </a:rPr>
              <a:t>s</a:t>
            </a:r>
            <a:r>
              <a:rPr lang="sl-SI">
                <a:solidFill>
                  <a:schemeClr val="bg1"/>
                </a:solidFill>
                <a:latin typeface="Arial" charset="0"/>
              </a:rPr>
              <a:t>2</a:t>
            </a:r>
            <a:endParaRPr lang="sr-Latn-C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>
            <a:off x="6477000" y="3505200"/>
            <a:ext cx="914400" cy="9144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5411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sl-SI" sz="2400">
                <a:solidFill>
                  <a:schemeClr val="bg1"/>
                </a:solidFill>
                <a:latin typeface="Arial" charset="0"/>
              </a:rPr>
              <a:t>s</a:t>
            </a:r>
            <a:r>
              <a:rPr lang="sl-SI">
                <a:solidFill>
                  <a:schemeClr val="bg1"/>
                </a:solidFill>
                <a:latin typeface="Arial" charset="0"/>
              </a:rPr>
              <a:t>2</a:t>
            </a:r>
            <a:endParaRPr lang="sr-Latn-C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7239000" y="46482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5411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sl-SI" sz="2400">
                <a:solidFill>
                  <a:schemeClr val="bg1"/>
                </a:solidFill>
                <a:latin typeface="Arial" charset="0"/>
              </a:rPr>
              <a:t>s</a:t>
            </a:r>
            <a:r>
              <a:rPr lang="sl-SI">
                <a:solidFill>
                  <a:schemeClr val="bg1"/>
                </a:solidFill>
                <a:latin typeface="Arial" charset="0"/>
              </a:rPr>
              <a:t>2</a:t>
            </a:r>
            <a:endParaRPr lang="sr-Latn-C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7772400" y="3733800"/>
            <a:ext cx="685800" cy="7620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5411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sl-SI" sz="2400">
                <a:solidFill>
                  <a:schemeClr val="bg1"/>
                </a:solidFill>
                <a:latin typeface="Arial" charset="0"/>
              </a:rPr>
              <a:t>s</a:t>
            </a:r>
            <a:r>
              <a:rPr lang="sl-SI">
                <a:solidFill>
                  <a:schemeClr val="bg1"/>
                </a:solidFill>
                <a:latin typeface="Arial" charset="0"/>
              </a:rPr>
              <a:t>3</a:t>
            </a:r>
            <a:endParaRPr lang="sr-Latn-CS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z="4000" smtClean="0"/>
              <a:t>Terstonov model</a:t>
            </a:r>
            <a:br>
              <a:rPr lang="sl-SI" sz="4000" smtClean="0"/>
            </a:br>
            <a:r>
              <a:rPr lang="sl-SI" sz="3200" smtClean="0"/>
              <a:t>Primarne mentalne sposobnosti</a:t>
            </a:r>
            <a:endParaRPr lang="sr-Latn-CS" sz="40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17725"/>
            <a:ext cx="8229600" cy="7985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l-SI" sz="2800" smtClean="0"/>
              <a:t>FA: sedam (relativno) nezavisnih mentalnih sposobnosti</a:t>
            </a:r>
            <a:endParaRPr lang="sr-Latn-CS" sz="2800" smtClean="0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762000" y="3352800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4038600"/>
            <a:ext cx="14478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l-SI" sz="1600">
                <a:latin typeface="Arial" charset="0"/>
              </a:rPr>
              <a:t>Verbalno</a:t>
            </a:r>
          </a:p>
          <a:p>
            <a:pPr algn="ctr" eaLnBrk="1" hangingPunct="1">
              <a:spcBef>
                <a:spcPct val="50000"/>
              </a:spcBef>
            </a:pPr>
            <a:r>
              <a:rPr lang="sl-SI" sz="1600">
                <a:latin typeface="Arial" charset="0"/>
              </a:rPr>
              <a:t>razumevanje</a:t>
            </a:r>
            <a:endParaRPr lang="sr-Latn-CS" sz="1600">
              <a:latin typeface="Arial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447800" y="4038600"/>
            <a:ext cx="12192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l-SI" sz="1600">
                <a:latin typeface="Arial" charset="0"/>
              </a:rPr>
              <a:t>Verbalna </a:t>
            </a:r>
          </a:p>
          <a:p>
            <a:pPr algn="ctr" eaLnBrk="1" hangingPunct="1">
              <a:spcBef>
                <a:spcPct val="50000"/>
              </a:spcBef>
            </a:pPr>
            <a:r>
              <a:rPr lang="sl-SI" sz="1600">
                <a:latin typeface="Arial" charset="0"/>
              </a:rPr>
              <a:t>fluentnost</a:t>
            </a:r>
            <a:endParaRPr lang="sr-Latn-CS" sz="1600">
              <a:latin typeface="Arial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765425" y="4183063"/>
            <a:ext cx="1501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590800" y="4038600"/>
            <a:ext cx="11430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l-SI" sz="1600">
                <a:latin typeface="Arial" charset="0"/>
              </a:rPr>
              <a:t>Numerički</a:t>
            </a:r>
          </a:p>
          <a:p>
            <a:pPr algn="ctr" eaLnBrk="1" hangingPunct="1">
              <a:spcBef>
                <a:spcPct val="50000"/>
              </a:spcBef>
            </a:pPr>
            <a:r>
              <a:rPr lang="sl-SI" sz="1600">
                <a:latin typeface="Arial" charset="0"/>
              </a:rPr>
              <a:t>faktor</a:t>
            </a:r>
            <a:endParaRPr lang="sr-Latn-CS" sz="1600">
              <a:latin typeface="Arial" charset="0"/>
            </a:endParaRPr>
          </a:p>
        </p:txBody>
      </p:sp>
      <p:sp>
        <p:nvSpPr>
          <p:cNvPr id="9225" name="Text Box 10"/>
          <p:cNvSpPr txBox="1">
            <a:spLocks noChangeArrowheads="1"/>
          </p:cNvSpPr>
          <p:nvPr/>
        </p:nvSpPr>
        <p:spPr bwMode="auto">
          <a:xfrm>
            <a:off x="3810000" y="4038600"/>
            <a:ext cx="11430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l-SI" sz="1600">
                <a:latin typeface="Arial" charset="0"/>
              </a:rPr>
              <a:t>Spacijalni</a:t>
            </a:r>
          </a:p>
          <a:p>
            <a:pPr algn="ctr" eaLnBrk="1" hangingPunct="1">
              <a:spcBef>
                <a:spcPct val="50000"/>
              </a:spcBef>
            </a:pPr>
            <a:r>
              <a:rPr lang="sl-SI" sz="1600">
                <a:latin typeface="Arial" charset="0"/>
              </a:rPr>
              <a:t>faktor</a:t>
            </a:r>
            <a:endParaRPr lang="sr-Latn-CS" sz="1600">
              <a:latin typeface="Arial" charset="0"/>
            </a:endParaRPr>
          </a:p>
        </p:txBody>
      </p:sp>
      <p:sp>
        <p:nvSpPr>
          <p:cNvPr id="9226" name="Text Box 11"/>
          <p:cNvSpPr txBox="1">
            <a:spLocks noChangeArrowheads="1"/>
          </p:cNvSpPr>
          <p:nvPr/>
        </p:nvSpPr>
        <p:spPr bwMode="auto">
          <a:xfrm>
            <a:off x="5029200" y="4038600"/>
            <a:ext cx="121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l-SI" sz="1600">
                <a:latin typeface="Arial" charset="0"/>
              </a:rPr>
              <a:t>Pamćenje</a:t>
            </a:r>
            <a:endParaRPr lang="sr-Latn-CS" sz="1600">
              <a:latin typeface="Arial" charset="0"/>
            </a:endParaRPr>
          </a:p>
        </p:txBody>
      </p:sp>
      <p:sp>
        <p:nvSpPr>
          <p:cNvPr id="9227" name="Text Box 12"/>
          <p:cNvSpPr txBox="1">
            <a:spLocks noChangeArrowheads="1"/>
          </p:cNvSpPr>
          <p:nvPr/>
        </p:nvSpPr>
        <p:spPr bwMode="auto">
          <a:xfrm>
            <a:off x="6248400" y="4038600"/>
            <a:ext cx="13716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l-SI" sz="1600">
                <a:latin typeface="Arial" charset="0"/>
              </a:rPr>
              <a:t>Induktivno</a:t>
            </a:r>
          </a:p>
          <a:p>
            <a:pPr algn="ctr" eaLnBrk="1" hangingPunct="1">
              <a:spcBef>
                <a:spcPct val="50000"/>
              </a:spcBef>
            </a:pPr>
            <a:r>
              <a:rPr lang="sl-SI" sz="1600">
                <a:latin typeface="Arial" charset="0"/>
              </a:rPr>
              <a:t>zaključivanje</a:t>
            </a:r>
            <a:endParaRPr lang="sr-Latn-CS" sz="1600">
              <a:latin typeface="Arial" charset="0"/>
            </a:endParaRPr>
          </a:p>
        </p:txBody>
      </p:sp>
      <p:sp>
        <p:nvSpPr>
          <p:cNvPr id="9228" name="Text Box 13"/>
          <p:cNvSpPr txBox="1">
            <a:spLocks noChangeArrowheads="1"/>
          </p:cNvSpPr>
          <p:nvPr/>
        </p:nvSpPr>
        <p:spPr bwMode="auto">
          <a:xfrm>
            <a:off x="7620000" y="4038600"/>
            <a:ext cx="13716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l-SI" sz="1600">
                <a:latin typeface="Arial" charset="0"/>
              </a:rPr>
              <a:t>Perceptivna</a:t>
            </a:r>
          </a:p>
          <a:p>
            <a:pPr algn="ctr" eaLnBrk="1" hangingPunct="1">
              <a:spcBef>
                <a:spcPct val="50000"/>
              </a:spcBef>
            </a:pPr>
            <a:r>
              <a:rPr lang="sl-SI" sz="1600">
                <a:latin typeface="Arial" charset="0"/>
              </a:rPr>
              <a:t>brzina</a:t>
            </a:r>
            <a:endParaRPr lang="sr-Latn-CS" sz="1600">
              <a:latin typeface="Arial" charset="0"/>
            </a:endParaRPr>
          </a:p>
        </p:txBody>
      </p:sp>
      <p:cxnSp>
        <p:nvCxnSpPr>
          <p:cNvPr id="9229" name="AutoShape 17"/>
          <p:cNvCxnSpPr>
            <a:cxnSpLocks noChangeShapeType="1"/>
          </p:cNvCxnSpPr>
          <p:nvPr/>
        </p:nvCxnSpPr>
        <p:spPr bwMode="auto">
          <a:xfrm flipV="1">
            <a:off x="2133600" y="3352800"/>
            <a:ext cx="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30" name="AutoShape 19"/>
          <p:cNvCxnSpPr>
            <a:cxnSpLocks noChangeShapeType="1"/>
            <a:stCxn id="9224" idx="0"/>
          </p:cNvCxnSpPr>
          <p:nvPr/>
        </p:nvCxnSpPr>
        <p:spPr bwMode="auto">
          <a:xfrm flipV="1">
            <a:off x="3162300" y="3352800"/>
            <a:ext cx="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31" name="AutoShape 22"/>
          <p:cNvCxnSpPr>
            <a:cxnSpLocks noChangeShapeType="1"/>
            <a:stCxn id="9227" idx="0"/>
          </p:cNvCxnSpPr>
          <p:nvPr/>
        </p:nvCxnSpPr>
        <p:spPr bwMode="auto">
          <a:xfrm flipV="1">
            <a:off x="6934200" y="3352800"/>
            <a:ext cx="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32" name="AutoShape 23"/>
          <p:cNvCxnSpPr>
            <a:cxnSpLocks noChangeShapeType="1"/>
            <a:stCxn id="9226" idx="0"/>
          </p:cNvCxnSpPr>
          <p:nvPr/>
        </p:nvCxnSpPr>
        <p:spPr bwMode="auto">
          <a:xfrm flipV="1">
            <a:off x="5638800" y="3352800"/>
            <a:ext cx="1588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33" name="AutoShape 24"/>
          <p:cNvCxnSpPr>
            <a:cxnSpLocks noChangeShapeType="1"/>
          </p:cNvCxnSpPr>
          <p:nvPr/>
        </p:nvCxnSpPr>
        <p:spPr bwMode="auto">
          <a:xfrm flipV="1">
            <a:off x="4419600" y="3352800"/>
            <a:ext cx="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34" name="AutoShape 25"/>
          <p:cNvCxnSpPr>
            <a:cxnSpLocks noChangeShapeType="1"/>
          </p:cNvCxnSpPr>
          <p:nvPr/>
        </p:nvCxnSpPr>
        <p:spPr bwMode="auto">
          <a:xfrm>
            <a:off x="8382000" y="3352800"/>
            <a:ext cx="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35" name="AutoShape 26"/>
          <p:cNvCxnSpPr>
            <a:cxnSpLocks noChangeShapeType="1"/>
          </p:cNvCxnSpPr>
          <p:nvPr/>
        </p:nvCxnSpPr>
        <p:spPr bwMode="auto">
          <a:xfrm flipV="1">
            <a:off x="762000" y="3352800"/>
            <a:ext cx="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z="4000" smtClean="0"/>
              <a:t>Gilfordov model</a:t>
            </a:r>
            <a:br>
              <a:rPr lang="sl-SI" sz="4000" smtClean="0"/>
            </a:br>
            <a:r>
              <a:rPr lang="sl-SI" sz="3200" smtClean="0"/>
              <a:t>Struktura intelekta</a:t>
            </a:r>
            <a:endParaRPr lang="sr-Latn-CS" sz="40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17725"/>
            <a:ext cx="8229600" cy="1160463"/>
          </a:xfrm>
        </p:spPr>
        <p:txBody>
          <a:bodyPr/>
          <a:lstStyle/>
          <a:p>
            <a:pPr eaLnBrk="1" hangingPunct="1"/>
            <a:r>
              <a:rPr lang="sl-SI" smtClean="0"/>
              <a:t>120 faktora, dobijenih ukrštanjem tri dimenzije: operacije, produkti, sadržaji</a:t>
            </a:r>
          </a:p>
          <a:p>
            <a:pPr eaLnBrk="1" hangingPunct="1"/>
            <a:endParaRPr lang="sr-Latn-CS" smtClean="0"/>
          </a:p>
        </p:txBody>
      </p:sp>
      <p:pic>
        <p:nvPicPr>
          <p:cNvPr id="10244" name="Picture 5" descr="gilford obojen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124200"/>
            <a:ext cx="3309938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z="4000" smtClean="0"/>
              <a:t>Katelov model</a:t>
            </a:r>
            <a:br>
              <a:rPr lang="sl-SI" sz="4000" smtClean="0"/>
            </a:br>
            <a:r>
              <a:rPr lang="sl-SI" sz="3200" smtClean="0"/>
              <a:t>Hijerarhija sposobnosti</a:t>
            </a:r>
            <a:endParaRPr lang="sr-Latn-CS" sz="40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62188"/>
            <a:ext cx="8229600" cy="725487"/>
          </a:xfrm>
        </p:spPr>
        <p:txBody>
          <a:bodyPr/>
          <a:lstStyle/>
          <a:p>
            <a:pPr eaLnBrk="1" hangingPunct="1"/>
            <a:r>
              <a:rPr lang="sl-SI" smtClean="0"/>
              <a:t>Hijerarhijski organizovani faktori</a:t>
            </a:r>
            <a:endParaRPr lang="sr-Latn-C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486400" y="30480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sl-SI" sz="2400">
                <a:latin typeface="Arial" charset="0"/>
              </a:rPr>
              <a:t>g</a:t>
            </a:r>
            <a:endParaRPr lang="sr-Latn-CS" sz="2400">
              <a:latin typeface="Arial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429000" y="3810000"/>
            <a:ext cx="16764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l-SI">
                <a:latin typeface="Arial" charset="0"/>
              </a:rPr>
              <a:t>Fluidna</a:t>
            </a:r>
          </a:p>
          <a:p>
            <a:pPr algn="ctr" eaLnBrk="1" hangingPunct="1">
              <a:spcBef>
                <a:spcPct val="50000"/>
              </a:spcBef>
            </a:pPr>
            <a:r>
              <a:rPr lang="sl-SI">
                <a:latin typeface="Arial" charset="0"/>
              </a:rPr>
              <a:t>inteligencija</a:t>
            </a:r>
            <a:endParaRPr lang="sr-Latn-CS">
              <a:latin typeface="Arial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248400" y="3810000"/>
            <a:ext cx="17526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l-SI">
                <a:latin typeface="Arial" charset="0"/>
              </a:rPr>
              <a:t>Kristalizovana </a:t>
            </a:r>
          </a:p>
          <a:p>
            <a:pPr algn="ctr" eaLnBrk="1" hangingPunct="1">
              <a:spcBef>
                <a:spcPct val="50000"/>
              </a:spcBef>
            </a:pPr>
            <a:r>
              <a:rPr lang="sl-SI">
                <a:latin typeface="Arial" charset="0"/>
              </a:rPr>
              <a:t>inteligencija</a:t>
            </a:r>
            <a:endParaRPr lang="sr-Latn-CS">
              <a:latin typeface="Arial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28600" y="31242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l-SI">
                <a:latin typeface="Arial" charset="0"/>
              </a:rPr>
              <a:t>Opšta inteligencija</a:t>
            </a:r>
            <a:endParaRPr lang="sr-Latn-CS">
              <a:latin typeface="Arial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28600" y="39624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l-SI">
                <a:latin typeface="Arial" charset="0"/>
              </a:rPr>
              <a:t>Subfaktori</a:t>
            </a:r>
            <a:endParaRPr lang="sr-Latn-CS">
              <a:latin typeface="Arial" charset="0"/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228600" y="51816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l-SI">
                <a:latin typeface="Arial" charset="0"/>
              </a:rPr>
              <a:t>Specifični faktori</a:t>
            </a:r>
            <a:endParaRPr lang="sr-Latn-CS">
              <a:latin typeface="Arial" charset="0"/>
            </a:endParaRPr>
          </a:p>
        </p:txBody>
      </p:sp>
      <p:cxnSp>
        <p:nvCxnSpPr>
          <p:cNvPr id="11274" name="AutoShape 10"/>
          <p:cNvCxnSpPr>
            <a:cxnSpLocks noChangeShapeType="1"/>
            <a:stCxn id="11269" idx="0"/>
            <a:endCxn id="11268" idx="2"/>
          </p:cNvCxnSpPr>
          <p:nvPr/>
        </p:nvCxnSpPr>
        <p:spPr bwMode="auto">
          <a:xfrm flipV="1">
            <a:off x="4267200" y="3505200"/>
            <a:ext cx="13970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5" name="AutoShape 11"/>
          <p:cNvCxnSpPr>
            <a:cxnSpLocks noChangeShapeType="1"/>
            <a:stCxn id="11268" idx="2"/>
            <a:endCxn id="11270" idx="0"/>
          </p:cNvCxnSpPr>
          <p:nvPr/>
        </p:nvCxnSpPr>
        <p:spPr bwMode="auto">
          <a:xfrm>
            <a:off x="5664200" y="3505200"/>
            <a:ext cx="14605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6" name="AutoShape 12"/>
          <p:cNvCxnSpPr>
            <a:cxnSpLocks noChangeShapeType="1"/>
            <a:stCxn id="11269" idx="2"/>
          </p:cNvCxnSpPr>
          <p:nvPr/>
        </p:nvCxnSpPr>
        <p:spPr bwMode="auto">
          <a:xfrm flipH="1">
            <a:off x="3810000" y="4589463"/>
            <a:ext cx="457200" cy="744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7" name="AutoShape 13"/>
          <p:cNvCxnSpPr>
            <a:cxnSpLocks noChangeShapeType="1"/>
            <a:stCxn id="11269" idx="2"/>
          </p:cNvCxnSpPr>
          <p:nvPr/>
        </p:nvCxnSpPr>
        <p:spPr bwMode="auto">
          <a:xfrm>
            <a:off x="4267200" y="4589463"/>
            <a:ext cx="152400" cy="744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8" name="AutoShape 14"/>
          <p:cNvCxnSpPr>
            <a:cxnSpLocks noChangeShapeType="1"/>
            <a:stCxn id="11269" idx="2"/>
          </p:cNvCxnSpPr>
          <p:nvPr/>
        </p:nvCxnSpPr>
        <p:spPr bwMode="auto">
          <a:xfrm>
            <a:off x="4267200" y="4589463"/>
            <a:ext cx="609600" cy="744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9" name="AutoShape 15"/>
          <p:cNvCxnSpPr>
            <a:cxnSpLocks noChangeShapeType="1"/>
            <a:stCxn id="11269" idx="2"/>
          </p:cNvCxnSpPr>
          <p:nvPr/>
        </p:nvCxnSpPr>
        <p:spPr bwMode="auto">
          <a:xfrm flipH="1">
            <a:off x="3352800" y="4589463"/>
            <a:ext cx="914400" cy="744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80" name="AutoShape 16"/>
          <p:cNvCxnSpPr>
            <a:cxnSpLocks noChangeShapeType="1"/>
            <a:stCxn id="11270" idx="2"/>
          </p:cNvCxnSpPr>
          <p:nvPr/>
        </p:nvCxnSpPr>
        <p:spPr bwMode="auto">
          <a:xfrm flipH="1">
            <a:off x="6324600" y="4589463"/>
            <a:ext cx="800100" cy="744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81" name="AutoShape 17"/>
          <p:cNvCxnSpPr>
            <a:cxnSpLocks noChangeShapeType="1"/>
            <a:stCxn id="11270" idx="2"/>
          </p:cNvCxnSpPr>
          <p:nvPr/>
        </p:nvCxnSpPr>
        <p:spPr bwMode="auto">
          <a:xfrm flipH="1">
            <a:off x="6934200" y="4589463"/>
            <a:ext cx="190500" cy="820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82" name="AutoShape 18"/>
          <p:cNvCxnSpPr>
            <a:cxnSpLocks noChangeShapeType="1"/>
            <a:stCxn id="11270" idx="2"/>
          </p:cNvCxnSpPr>
          <p:nvPr/>
        </p:nvCxnSpPr>
        <p:spPr bwMode="auto">
          <a:xfrm>
            <a:off x="7124700" y="4589463"/>
            <a:ext cx="266700" cy="820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83" name="AutoShape 19"/>
          <p:cNvCxnSpPr>
            <a:cxnSpLocks noChangeShapeType="1"/>
            <a:stCxn id="11270" idx="2"/>
          </p:cNvCxnSpPr>
          <p:nvPr/>
        </p:nvCxnSpPr>
        <p:spPr bwMode="auto">
          <a:xfrm>
            <a:off x="7124700" y="4589463"/>
            <a:ext cx="876300" cy="744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250</TotalTime>
  <Words>764</Words>
  <Application>Microsoft Office PowerPoint</Application>
  <PresentationFormat>On-screen Show (4:3)</PresentationFormat>
  <Paragraphs>112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Times New Roman</vt:lpstr>
      <vt:lpstr>Arial</vt:lpstr>
      <vt:lpstr>Wingdings</vt:lpstr>
      <vt:lpstr>Calibri</vt:lpstr>
      <vt:lpstr>Quadrant</vt:lpstr>
      <vt:lpstr>INTELIGENCIJA</vt:lpstr>
      <vt:lpstr>Istorijat izučavanja i merenja od MU do IQ</vt:lpstr>
      <vt:lpstr>Normalna distribucija i IQ</vt:lpstr>
      <vt:lpstr>Normalna distribucija i IQ</vt:lpstr>
      <vt:lpstr>Shvatanja o strukturi inteligencije</vt:lpstr>
      <vt:lpstr>Spirmanov model g faktor</vt:lpstr>
      <vt:lpstr>Terstonov model Primarne mentalne sposobnosti</vt:lpstr>
      <vt:lpstr>Gilfordov model Struktura intelekta</vt:lpstr>
      <vt:lpstr>Katelov model Hijerarhija sposobnosti</vt:lpstr>
      <vt:lpstr>Gardnerov model Multiple inteligencije</vt:lpstr>
      <vt:lpstr>Udeo nasleđa i sredine u razvoju inteligencije</vt:lpstr>
      <vt:lpstr>Upotreba testova inteligencije i ograničenja</vt:lpstr>
      <vt:lpstr>Opasnosti</vt:lpstr>
      <vt:lpstr>PowerPoint Presentation</vt:lpstr>
      <vt:lpstr>Rezime </vt:lpstr>
      <vt:lpstr>Rezime </vt:lpstr>
      <vt:lpstr>Rezime</vt:lpstr>
      <vt:lpstr>Rezime</vt:lpstr>
      <vt:lpstr>Rezime</vt:lpstr>
    </vt:vector>
  </TitlesOfParts>
  <Company>Organizacija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INTELIGENCIJA</dc:title>
  <dc:creator>Ime</dc:creator>
  <cp:lastModifiedBy>zarko</cp:lastModifiedBy>
  <cp:revision>15</cp:revision>
  <dcterms:created xsi:type="dcterms:W3CDTF">2006-04-15T07:06:04Z</dcterms:created>
  <dcterms:modified xsi:type="dcterms:W3CDTF">2012-12-24T18:39:28Z</dcterms:modified>
</cp:coreProperties>
</file>